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6858000" cx="12192000"/>
  <p:notesSz cx="6858000" cy="9144000"/>
  <p:embeddedFontLst>
    <p:embeddedFont>
      <p:font typeface="Roboto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8" roundtripDataSignature="AMtx7mhAZ9QgPrQfRPFBlPrp7rNa4dJAb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Roboto-bold.fntdata"/><Relationship Id="rId14" Type="http://schemas.openxmlformats.org/officeDocument/2006/relationships/font" Target="fonts/Roboto-regular.fntdata"/><Relationship Id="rId17" Type="http://schemas.openxmlformats.org/officeDocument/2006/relationships/font" Target="fonts/Roboto-boldItalic.fntdata"/><Relationship Id="rId16" Type="http://schemas.openxmlformats.org/officeDocument/2006/relationships/font" Target="fonts/Roboto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18" Type="http://customschemas.google.com/relationships/presentationmetadata" Target="meta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4.jpg>
</file>

<file path=ppt/media/image5.png>
</file>

<file path=ppt/media/image6.jp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2" name="Google Shape;82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6d002df67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1500"/>
              </a:spcAft>
              <a:buSzPts val="1100"/>
              <a:buNone/>
            </a:pPr>
            <a:r>
              <a:rPr lang="en-US" sz="12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Forest plots comparing the effectiveness of disease prediction across the 7 studied ancestries Each panel specifically contrasts individual-level data with the four population-specific summary statistics: European (EUR), East Asian (EAS), Amerindian (AMR), and African Ancestry (AAC), respectively. On the plots, the x-axis represents the magnitude of effect, the y-axis lists the summary statistics for each group. The dots symbolize the value of the beta coefficient, the horizontal lines extending from each dot depict confidence intervals.</a:t>
            </a:r>
            <a:endParaRPr/>
          </a:p>
        </p:txBody>
      </p:sp>
      <p:sp>
        <p:nvSpPr>
          <p:cNvPr id="102" name="Google Shape;102;g26d002df679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6d002df679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5" name="Google Shape;115;g26d002df679_0_1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6" name="Google Shape;126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c6ff5809cd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0" name="Google Shape;140;g2c6ff5809cd_0_1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c6ff5809c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52" name="Google Shape;152;g2c6ff5809cd_0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c128b78249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66" name="Google Shape;166;g2c128b78249_0_4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6b58638672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8" name="Google Shape;178;g26b58638672_0_2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6b58638672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91" name="Google Shape;191;g26b58638672_0_4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" name="Google Shape;14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6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7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7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7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7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0" name="Google Shape;20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9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9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0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20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1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1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21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21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21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4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4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4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5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5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5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jpg"/><Relationship Id="rId4" Type="http://schemas.openxmlformats.org/officeDocument/2006/relationships/image" Target="../media/image1.jpg"/><Relationship Id="rId5" Type="http://schemas.openxmlformats.org/officeDocument/2006/relationships/image" Target="../media/image10.jpg"/><Relationship Id="rId6" Type="http://schemas.openxmlformats.org/officeDocument/2006/relationships/image" Target="../media/image19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jpg"/><Relationship Id="rId4" Type="http://schemas.openxmlformats.org/officeDocument/2006/relationships/image" Target="../media/image3.jpg"/><Relationship Id="rId5" Type="http://schemas.openxmlformats.org/officeDocument/2006/relationships/image" Target="../media/image6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8.png"/><Relationship Id="rId4" Type="http://schemas.openxmlformats.org/officeDocument/2006/relationships/image" Target="../media/image14.png"/><Relationship Id="rId5" Type="http://schemas.openxmlformats.org/officeDocument/2006/relationships/image" Target="../media/image9.png"/><Relationship Id="rId6" Type="http://schemas.openxmlformats.org/officeDocument/2006/relationships/image" Target="../media/image5.png"/><Relationship Id="rId7" Type="http://schemas.openxmlformats.org/officeDocument/2006/relationships/image" Target="../media/image1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png"/><Relationship Id="rId4" Type="http://schemas.openxmlformats.org/officeDocument/2006/relationships/image" Target="../media/image12.png"/><Relationship Id="rId5" Type="http://schemas.openxmlformats.org/officeDocument/2006/relationships/image" Target="../media/image16.png"/><Relationship Id="rId6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png"/><Relationship Id="rId4" Type="http://schemas.openxmlformats.org/officeDocument/2006/relationships/image" Target="../media/image15.png"/><Relationship Id="rId5" Type="http://schemas.openxmlformats.org/officeDocument/2006/relationships/image" Target="../media/image2.png"/><Relationship Id="rId6" Type="http://schemas.openxmlformats.org/officeDocument/2006/relationships/image" Target="../media/image20.png"/><Relationship Id="rId7" Type="http://schemas.openxmlformats.org/officeDocument/2006/relationships/image" Target="../media/image2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png"/><Relationship Id="rId4" Type="http://schemas.openxmlformats.org/officeDocument/2006/relationships/image" Target="../media/image22.png"/><Relationship Id="rId5" Type="http://schemas.openxmlformats.org/officeDocument/2006/relationships/image" Target="../media/image23.png"/><Relationship Id="rId6" Type="http://schemas.openxmlformats.org/officeDocument/2006/relationships/image" Target="../media/image2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1.png"/><Relationship Id="rId4" Type="http://schemas.openxmlformats.org/officeDocument/2006/relationships/image" Target="../media/image24.png"/><Relationship Id="rId5" Type="http://schemas.openxmlformats.org/officeDocument/2006/relationships/image" Target="../media/image28.png"/><Relationship Id="rId6" Type="http://schemas.openxmlformats.org/officeDocument/2006/relationships/image" Target="../media/image2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7.png"/><Relationship Id="rId4" Type="http://schemas.openxmlformats.org/officeDocument/2006/relationships/image" Target="../media/image31.png"/><Relationship Id="rId5" Type="http://schemas.openxmlformats.org/officeDocument/2006/relationships/image" Target="../media/image3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3"/>
          <p:cNvSpPr txBox="1"/>
          <p:nvPr>
            <p:ph idx="1" type="body"/>
          </p:nvPr>
        </p:nvSpPr>
        <p:spPr>
          <a:xfrm>
            <a:off x="0" y="1788000"/>
            <a:ext cx="4496100" cy="21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US" sz="1200"/>
              <a:t>Supplementary Figure 1:</a:t>
            </a:r>
            <a:r>
              <a:rPr lang="en-US" sz="1200"/>
              <a:t> </a:t>
            </a:r>
            <a:r>
              <a:rPr b="1" lang="en-US" sz="1200"/>
              <a:t>Ancestry prediction model for target data.</a:t>
            </a:r>
            <a:r>
              <a:rPr lang="en-US" sz="1200"/>
              <a:t> Three-dimensional principal components analysis (PCA) was performed to group individuals based on their genetic makeup. Each dot in the figure represents a sample, and the colors depict the ancestral background, as indicated in the color legend.</a:t>
            </a:r>
            <a:endParaRPr sz="1200"/>
          </a:p>
        </p:txBody>
      </p:sp>
      <p:sp>
        <p:nvSpPr>
          <p:cNvPr id="85" name="Google Shape;85;p3"/>
          <p:cNvSpPr/>
          <p:nvPr/>
        </p:nvSpPr>
        <p:spPr>
          <a:xfrm>
            <a:off x="518334" y="2925952"/>
            <a:ext cx="313800" cy="215100"/>
          </a:xfrm>
          <a:prstGeom prst="rect">
            <a:avLst/>
          </a:prstGeom>
          <a:solidFill>
            <a:srgbClr val="88CCEE"/>
          </a:solidFill>
          <a:ln cap="flat" cmpd="sng" w="9525">
            <a:solidFill>
              <a:srgbClr val="88CCE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3"/>
          <p:cNvSpPr txBox="1"/>
          <p:nvPr/>
        </p:nvSpPr>
        <p:spPr>
          <a:xfrm>
            <a:off x="901690" y="2831927"/>
            <a:ext cx="1777200" cy="2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AFR: African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3"/>
          <p:cNvSpPr/>
          <p:nvPr/>
        </p:nvSpPr>
        <p:spPr>
          <a:xfrm>
            <a:off x="518334" y="3320177"/>
            <a:ext cx="313800" cy="215100"/>
          </a:xfrm>
          <a:prstGeom prst="rect">
            <a:avLst/>
          </a:prstGeom>
          <a:solidFill>
            <a:srgbClr val="999932"/>
          </a:solidFill>
          <a:ln cap="flat" cmpd="sng" w="9525">
            <a:solidFill>
              <a:srgbClr val="9999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Google Shape;88;p3"/>
          <p:cNvSpPr txBox="1"/>
          <p:nvPr/>
        </p:nvSpPr>
        <p:spPr>
          <a:xfrm>
            <a:off x="901690" y="3226151"/>
            <a:ext cx="2393100" cy="2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AAC: African Admixed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3"/>
          <p:cNvSpPr/>
          <p:nvPr/>
        </p:nvSpPr>
        <p:spPr>
          <a:xfrm>
            <a:off x="518334" y="3714401"/>
            <a:ext cx="313800" cy="215100"/>
          </a:xfrm>
          <a:prstGeom prst="rect">
            <a:avLst/>
          </a:prstGeom>
          <a:solidFill>
            <a:srgbClr val="107633"/>
          </a:solidFill>
          <a:ln cap="flat" cmpd="sng" w="9525">
            <a:solidFill>
              <a:srgbClr val="10763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3"/>
          <p:cNvSpPr txBox="1"/>
          <p:nvPr/>
        </p:nvSpPr>
        <p:spPr>
          <a:xfrm>
            <a:off x="901690" y="3620376"/>
            <a:ext cx="1777200" cy="2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EUR: European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3"/>
          <p:cNvSpPr/>
          <p:nvPr/>
        </p:nvSpPr>
        <p:spPr>
          <a:xfrm>
            <a:off x="518334" y="4108626"/>
            <a:ext cx="313800" cy="215100"/>
          </a:xfrm>
          <a:prstGeom prst="rect">
            <a:avLst/>
          </a:prstGeom>
          <a:solidFill>
            <a:srgbClr val="322388"/>
          </a:solidFill>
          <a:ln cap="flat" cmpd="sng" w="9525">
            <a:solidFill>
              <a:srgbClr val="9999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3"/>
          <p:cNvSpPr txBox="1"/>
          <p:nvPr/>
        </p:nvSpPr>
        <p:spPr>
          <a:xfrm>
            <a:off x="901690" y="4014600"/>
            <a:ext cx="3438300" cy="2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AMR: Latino/Admixed American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3"/>
          <p:cNvSpPr/>
          <p:nvPr/>
        </p:nvSpPr>
        <p:spPr>
          <a:xfrm>
            <a:off x="518334" y="4502850"/>
            <a:ext cx="313800" cy="215100"/>
          </a:xfrm>
          <a:prstGeom prst="rect">
            <a:avLst/>
          </a:prstGeom>
          <a:solidFill>
            <a:srgbClr val="D45E01"/>
          </a:solidFill>
          <a:ln cap="flat" cmpd="sng" w="9525">
            <a:solidFill>
              <a:srgbClr val="D45E0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3"/>
          <p:cNvSpPr txBox="1"/>
          <p:nvPr/>
        </p:nvSpPr>
        <p:spPr>
          <a:xfrm>
            <a:off x="901690" y="4408825"/>
            <a:ext cx="3174900" cy="2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AJ: Ashkenazi Jewish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3"/>
          <p:cNvSpPr/>
          <p:nvPr/>
        </p:nvSpPr>
        <p:spPr>
          <a:xfrm>
            <a:off x="518334" y="4897075"/>
            <a:ext cx="313800" cy="215100"/>
          </a:xfrm>
          <a:prstGeom prst="rect">
            <a:avLst/>
          </a:prstGeom>
          <a:solidFill>
            <a:srgbClr val="882255"/>
          </a:solidFill>
          <a:ln cap="flat" cmpd="sng" w="9525">
            <a:solidFill>
              <a:srgbClr val="88225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3"/>
          <p:cNvSpPr txBox="1"/>
          <p:nvPr/>
        </p:nvSpPr>
        <p:spPr>
          <a:xfrm>
            <a:off x="901690" y="4803050"/>
            <a:ext cx="2393100" cy="2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CAS: Central Asian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3"/>
          <p:cNvSpPr/>
          <p:nvPr/>
        </p:nvSpPr>
        <p:spPr>
          <a:xfrm>
            <a:off x="518334" y="5291299"/>
            <a:ext cx="313800" cy="215100"/>
          </a:xfrm>
          <a:prstGeom prst="rect">
            <a:avLst/>
          </a:prstGeom>
          <a:solidFill>
            <a:srgbClr val="DDCD76"/>
          </a:solidFill>
          <a:ln cap="flat" cmpd="sng" w="9525">
            <a:solidFill>
              <a:srgbClr val="DDCD7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3"/>
          <p:cNvSpPr txBox="1"/>
          <p:nvPr/>
        </p:nvSpPr>
        <p:spPr>
          <a:xfrm>
            <a:off x="901690" y="5197274"/>
            <a:ext cx="1777200" cy="2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EAS: East Asian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9" name="Google Shape;99;p3"/>
          <p:cNvPicPr preferRelativeResize="0"/>
          <p:nvPr/>
        </p:nvPicPr>
        <p:blipFill rotWithShape="1">
          <a:blip r:embed="rId3">
            <a:alphaModFix/>
          </a:blip>
          <a:srcRect b="13929" l="22375" r="33122" t="26797"/>
          <a:stretch/>
        </p:blipFill>
        <p:spPr>
          <a:xfrm>
            <a:off x="5930500" y="1902950"/>
            <a:ext cx="5425651" cy="3838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6d002df679_0_0"/>
          <p:cNvSpPr txBox="1"/>
          <p:nvPr/>
        </p:nvSpPr>
        <p:spPr>
          <a:xfrm>
            <a:off x="10119525" y="870575"/>
            <a:ext cx="1971600" cy="43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Supplementary Figure 2a</a:t>
            </a: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b="1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Magnitude of effect across ancestries</a:t>
            </a:r>
            <a:endParaRPr b="1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Forest plots comparing the effectiveness of disease prediction across the studied ancestries. Each panel specifically contrasts individual-level data with the population-specific summary statistics: European (EUR), East Asian (EAS), Latino Admixed (AMR), and African Admixed (AAC). On the plots, the x-axis represents the magnitude of effect, the y-axis lists the summary statistics for each group. The dots symbolize the value of the beta coefficient, and horizontal lines depict confidence intervals.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g26d002df679_0_0"/>
          <p:cNvSpPr txBox="1"/>
          <p:nvPr/>
        </p:nvSpPr>
        <p:spPr>
          <a:xfrm>
            <a:off x="2849993" y="3704288"/>
            <a:ext cx="510600" cy="2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AFR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g26d002df679_0_0"/>
          <p:cNvSpPr txBox="1"/>
          <p:nvPr/>
        </p:nvSpPr>
        <p:spPr>
          <a:xfrm>
            <a:off x="7544417" y="3551900"/>
            <a:ext cx="510600" cy="2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AAC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g26d002df679_0_0"/>
          <p:cNvSpPr txBox="1"/>
          <p:nvPr/>
        </p:nvSpPr>
        <p:spPr>
          <a:xfrm>
            <a:off x="2849989" y="55750"/>
            <a:ext cx="51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EUR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g26d002df679_0_0"/>
          <p:cNvSpPr txBox="1"/>
          <p:nvPr/>
        </p:nvSpPr>
        <p:spPr>
          <a:xfrm>
            <a:off x="7544414" y="109750"/>
            <a:ext cx="510600" cy="2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AJ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9" name="Google Shape;109;g26d002df679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9180" y="581350"/>
            <a:ext cx="4552238" cy="2845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g26d002df679_0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583188" y="622363"/>
            <a:ext cx="4334582" cy="27091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g26d002df679_0_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29163" y="4148888"/>
            <a:ext cx="4334582" cy="27091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g26d002df679_0_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424994" y="3996488"/>
            <a:ext cx="4334582" cy="27091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6d002df679_0_13"/>
          <p:cNvSpPr txBox="1"/>
          <p:nvPr/>
        </p:nvSpPr>
        <p:spPr>
          <a:xfrm>
            <a:off x="10026025" y="1701475"/>
            <a:ext cx="605700" cy="2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AMR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g26d002df679_0_13"/>
          <p:cNvSpPr txBox="1"/>
          <p:nvPr/>
        </p:nvSpPr>
        <p:spPr>
          <a:xfrm>
            <a:off x="1772337" y="1701475"/>
            <a:ext cx="622200" cy="2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CAS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g26d002df679_0_13"/>
          <p:cNvSpPr txBox="1"/>
          <p:nvPr/>
        </p:nvSpPr>
        <p:spPr>
          <a:xfrm>
            <a:off x="5793151" y="1701475"/>
            <a:ext cx="605700" cy="2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EAS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g26d002df679_0_13"/>
          <p:cNvSpPr txBox="1"/>
          <p:nvPr/>
        </p:nvSpPr>
        <p:spPr>
          <a:xfrm>
            <a:off x="214525" y="5647775"/>
            <a:ext cx="106287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Supplementary Figure 2b</a:t>
            </a: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b="1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Magnitude of effect across ancestries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Forest plots comparing the effectiveness of disease prediction across the studied ancestries. Each panel specifically contrasts individual-level data with the population-specific summary statistics: European (EUR), East Asian (EAS), Latino Admixed (AMR), and African Admixed (AAC). On the plots, the x-axis represents the magnitude of effect, the y-axis lists the summary statistics for each group. The dots symbolize the value of the beta coefficient, and the horizontal lines depict confidence intervals.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1" name="Google Shape;121;g26d002df679_0_13"/>
          <p:cNvPicPr preferRelativeResize="0"/>
          <p:nvPr/>
        </p:nvPicPr>
        <p:blipFill rotWithShape="1">
          <a:blip r:embed="rId3">
            <a:alphaModFix/>
          </a:blip>
          <a:srcRect b="0" l="0" r="4932" t="0"/>
          <a:stretch/>
        </p:blipFill>
        <p:spPr>
          <a:xfrm>
            <a:off x="0" y="2120700"/>
            <a:ext cx="3699272" cy="2616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g26d002df679_0_13"/>
          <p:cNvPicPr preferRelativeResize="0"/>
          <p:nvPr/>
        </p:nvPicPr>
        <p:blipFill rotWithShape="1">
          <a:blip r:embed="rId4">
            <a:alphaModFix/>
          </a:blip>
          <a:srcRect b="0" l="0" r="3381" t="0"/>
          <a:stretch/>
        </p:blipFill>
        <p:spPr>
          <a:xfrm>
            <a:off x="4067651" y="2120700"/>
            <a:ext cx="3759672" cy="2616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g26d002df679_0_13"/>
          <p:cNvPicPr preferRelativeResize="0"/>
          <p:nvPr/>
        </p:nvPicPr>
        <p:blipFill rotWithShape="1">
          <a:blip r:embed="rId5">
            <a:alphaModFix/>
          </a:blip>
          <a:srcRect b="0" l="0" r="4315" t="0"/>
          <a:stretch/>
        </p:blipFill>
        <p:spPr>
          <a:xfrm>
            <a:off x="8195700" y="2120700"/>
            <a:ext cx="4005898" cy="2616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7"/>
          <p:cNvSpPr txBox="1"/>
          <p:nvPr/>
        </p:nvSpPr>
        <p:spPr>
          <a:xfrm>
            <a:off x="10119525" y="489575"/>
            <a:ext cx="1971600" cy="48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Supplementary Figure 3a</a:t>
            </a: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b="1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Polygenic risk score model p</a:t>
            </a:r>
            <a:r>
              <a:rPr b="1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extLst>
                  <a:ext uri="http://customooxmlschemas.google.com/">
                    <go:slidesCustomData xmlns:go="http://customooxmlschemas.google.com/" textRoundtripDataId="0"/>
                  </a:ext>
                </a:extLst>
              </a:rPr>
              <a:t>erformance </a:t>
            </a:r>
            <a:r>
              <a:rPr b="1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evaluation</a:t>
            </a:r>
            <a:endParaRPr b="1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</a:t>
            </a: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extLst>
                  <a:ext uri="http://customooxmlschemas.google.com/">
                    <go:slidesCustomData xmlns:go="http://customooxmlschemas.google.com/" textRoundtripDataId="1"/>
                  </a:ext>
                </a:extLst>
              </a:rPr>
              <a:t>he ROC curve depicts an evaluation of the PRS model's performance for each target data population when using the 4 population-specific summary statistics and the multi-ancestry PD summary statistics. </a:t>
            </a: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Each panel represents a comparison of individual-level data. </a:t>
            </a: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extLst>
                  <a:ext uri="http://customooxmlschemas.google.com/">
                    <go:slidesCustomData xmlns:go="http://customooxmlschemas.google.com/" textRoundtripDataId="2"/>
                  </a:ext>
                </a:extLst>
              </a:rPr>
              <a:t>The true positive rate is plotted on the Y axis against the false positive rate on the X axis. The sensitivity of the model increases with increasing Y value. The specificity (1-specificity) of the model dec</a:t>
            </a: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reases as the X value increases. Each population-specific PRS summary statis</a:t>
            </a: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extLst>
                  <a:ext uri="http://customooxmlschemas.google.com/">
                    <go:slidesCustomData xmlns:go="http://customooxmlschemas.google.com/" textRoundtripDataId="3"/>
                  </a:ext>
                </a:extLst>
              </a:rPr>
              <a:t>tic</a:t>
            </a: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 is represented as a curve. 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7"/>
          <p:cNvSpPr txBox="1"/>
          <p:nvPr/>
        </p:nvSpPr>
        <p:spPr>
          <a:xfrm>
            <a:off x="2849993" y="3551888"/>
            <a:ext cx="510600" cy="2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AFR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7"/>
          <p:cNvSpPr txBox="1"/>
          <p:nvPr/>
        </p:nvSpPr>
        <p:spPr>
          <a:xfrm>
            <a:off x="7544417" y="3551900"/>
            <a:ext cx="510600" cy="2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AAC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7"/>
          <p:cNvSpPr txBox="1"/>
          <p:nvPr/>
        </p:nvSpPr>
        <p:spPr>
          <a:xfrm>
            <a:off x="2849989" y="55750"/>
            <a:ext cx="51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EUR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7"/>
          <p:cNvSpPr txBox="1"/>
          <p:nvPr/>
        </p:nvSpPr>
        <p:spPr>
          <a:xfrm>
            <a:off x="7544414" y="109750"/>
            <a:ext cx="510600" cy="2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AJ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3" name="Google Shape;133;p7"/>
          <p:cNvPicPr preferRelativeResize="0"/>
          <p:nvPr/>
        </p:nvPicPr>
        <p:blipFill rotWithShape="1">
          <a:blip r:embed="rId3">
            <a:alphaModFix/>
          </a:blip>
          <a:srcRect b="0" l="0" r="11870" t="0"/>
          <a:stretch/>
        </p:blipFill>
        <p:spPr>
          <a:xfrm>
            <a:off x="984700" y="375550"/>
            <a:ext cx="4242324" cy="30086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7"/>
          <p:cNvPicPr preferRelativeResize="0"/>
          <p:nvPr/>
        </p:nvPicPr>
        <p:blipFill rotWithShape="1">
          <a:blip r:embed="rId4">
            <a:alphaModFix/>
          </a:blip>
          <a:srcRect b="0" l="0" r="11103" t="0"/>
          <a:stretch/>
        </p:blipFill>
        <p:spPr>
          <a:xfrm>
            <a:off x="5697537" y="401950"/>
            <a:ext cx="4204370" cy="295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7"/>
          <p:cNvPicPr preferRelativeResize="0"/>
          <p:nvPr/>
        </p:nvPicPr>
        <p:blipFill rotWithShape="1">
          <a:blip r:embed="rId5">
            <a:alphaModFix/>
          </a:blip>
          <a:srcRect b="0" l="0" r="11558" t="0"/>
          <a:stretch/>
        </p:blipFill>
        <p:spPr>
          <a:xfrm>
            <a:off x="976575" y="3844100"/>
            <a:ext cx="4257439" cy="3008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7"/>
          <p:cNvPicPr preferRelativeResize="0"/>
          <p:nvPr/>
        </p:nvPicPr>
        <p:blipFill rotWithShape="1">
          <a:blip r:embed="rId6">
            <a:alphaModFix/>
          </a:blip>
          <a:srcRect b="0" l="0" r="12510" t="0"/>
          <a:stretch/>
        </p:blipFill>
        <p:spPr>
          <a:xfrm>
            <a:off x="5730875" y="3870500"/>
            <a:ext cx="4137702" cy="295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7"/>
          <p:cNvPicPr preferRelativeResize="0"/>
          <p:nvPr/>
        </p:nvPicPr>
        <p:blipFill rotWithShape="1">
          <a:blip r:embed="rId7">
            <a:alphaModFix/>
          </a:blip>
          <a:srcRect b="0" l="0" r="11793" t="6707"/>
          <a:stretch/>
        </p:blipFill>
        <p:spPr>
          <a:xfrm>
            <a:off x="10625350" y="5435675"/>
            <a:ext cx="780650" cy="114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c6ff5809cd_0_18"/>
          <p:cNvSpPr txBox="1"/>
          <p:nvPr/>
        </p:nvSpPr>
        <p:spPr>
          <a:xfrm>
            <a:off x="10026025" y="1701475"/>
            <a:ext cx="605700" cy="2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AMR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g2c6ff5809cd_0_18"/>
          <p:cNvSpPr txBox="1"/>
          <p:nvPr/>
        </p:nvSpPr>
        <p:spPr>
          <a:xfrm>
            <a:off x="1772337" y="1701475"/>
            <a:ext cx="622200" cy="2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CAS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g2c6ff5809cd_0_18"/>
          <p:cNvSpPr txBox="1"/>
          <p:nvPr/>
        </p:nvSpPr>
        <p:spPr>
          <a:xfrm>
            <a:off x="5793151" y="1701475"/>
            <a:ext cx="605700" cy="2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EAS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5" name="Google Shape;145;g2c6ff5809cd_0_18"/>
          <p:cNvPicPr preferRelativeResize="0"/>
          <p:nvPr/>
        </p:nvPicPr>
        <p:blipFill rotWithShape="1">
          <a:blip r:embed="rId3">
            <a:alphaModFix/>
          </a:blip>
          <a:srcRect b="0" l="0" r="11793" t="6707"/>
          <a:stretch/>
        </p:blipFill>
        <p:spPr>
          <a:xfrm>
            <a:off x="10927825" y="5684088"/>
            <a:ext cx="622200" cy="912575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g2c6ff5809cd_0_18"/>
          <p:cNvSpPr txBox="1"/>
          <p:nvPr/>
        </p:nvSpPr>
        <p:spPr>
          <a:xfrm>
            <a:off x="214525" y="5571575"/>
            <a:ext cx="106287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Supplementary Figure 3b</a:t>
            </a: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Polygenic risk score model p</a:t>
            </a: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extLst>
                  <a:ext uri="http://customooxmlschemas.google.com/">
                    <go:slidesCustomData xmlns:go="http://customooxmlschemas.google.com/" textRoundtripDataId="4"/>
                  </a:ext>
                </a:extLst>
              </a:rPr>
              <a:t>erformance </a:t>
            </a: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evaluation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</a:t>
            </a: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extLst>
                  <a:ext uri="http://customooxmlschemas.google.com/">
                    <go:slidesCustomData xmlns:go="http://customooxmlschemas.google.com/" textRoundtripDataId="5"/>
                  </a:ext>
                </a:extLst>
              </a:rPr>
              <a:t>he ROC curve depicts an evaluation of the PRS model's performance for each target data population when using the 4 population-specific summary statistics and the multi-ancestry PD summary statistics. </a:t>
            </a: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Each panel represents a comparison of individual-level data. </a:t>
            </a: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extLst>
                  <a:ext uri="http://customooxmlschemas.google.com/">
                    <go:slidesCustomData xmlns:go="http://customooxmlschemas.google.com/" textRoundtripDataId="6"/>
                  </a:ext>
                </a:extLst>
              </a:rPr>
              <a:t>The true positive rate is plotted on the Y axis against the false positive rate on the X axis. The sensitivity of the model increases with increasing Y value. The specificity (1-specificity) of the model dec</a:t>
            </a: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reases as the X value increases. Each population-specific PRS summary statis</a:t>
            </a: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extLst>
                  <a:ext uri="http://customooxmlschemas.google.com/">
                    <go:slidesCustomData xmlns:go="http://customooxmlschemas.google.com/" textRoundtripDataId="7"/>
                  </a:ext>
                </a:extLst>
              </a:rPr>
              <a:t>tic</a:t>
            </a: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 is represented as a curve. 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7" name="Google Shape;147;g2c6ff5809cd_0_18"/>
          <p:cNvPicPr preferRelativeResize="0"/>
          <p:nvPr/>
        </p:nvPicPr>
        <p:blipFill rotWithShape="1">
          <a:blip r:embed="rId4">
            <a:alphaModFix/>
          </a:blip>
          <a:srcRect b="0" l="0" r="11793" t="0"/>
          <a:stretch/>
        </p:blipFill>
        <p:spPr>
          <a:xfrm>
            <a:off x="114300" y="1965525"/>
            <a:ext cx="3938273" cy="2790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g2c6ff5809cd_0_18"/>
          <p:cNvPicPr preferRelativeResize="0"/>
          <p:nvPr/>
        </p:nvPicPr>
        <p:blipFill rotWithShape="1">
          <a:blip r:embed="rId5">
            <a:alphaModFix/>
          </a:blip>
          <a:srcRect b="0" l="0" r="11807" t="0"/>
          <a:stretch/>
        </p:blipFill>
        <p:spPr>
          <a:xfrm>
            <a:off x="4178025" y="1965200"/>
            <a:ext cx="3938273" cy="27910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g2c6ff5809cd_0_18"/>
          <p:cNvPicPr preferRelativeResize="0"/>
          <p:nvPr/>
        </p:nvPicPr>
        <p:blipFill rotWithShape="1">
          <a:blip r:embed="rId6">
            <a:alphaModFix/>
          </a:blip>
          <a:srcRect b="0" l="0" r="11645" t="0"/>
          <a:stretch/>
        </p:blipFill>
        <p:spPr>
          <a:xfrm>
            <a:off x="8241750" y="1993675"/>
            <a:ext cx="3938273" cy="27857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c6ff5809cd_0_5"/>
          <p:cNvSpPr txBox="1"/>
          <p:nvPr/>
        </p:nvSpPr>
        <p:spPr>
          <a:xfrm>
            <a:off x="9681700" y="1782000"/>
            <a:ext cx="2429400" cy="32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Supplementary Figure 4a</a:t>
            </a: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b="1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Density plots comparison for each population. </a:t>
            </a: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Density plots comparing disease probabilities for each target data using four distinct summary statistics. Each panel represents a comparison of individual-level data. From left to right, the panels depict data from EUR, AFR, AJ, and AAC populations. The Y-axis represents density, while the X-axis denotes disease probability. Each distribution curve is color-coded: AAC is represented by pink, EAS by light green, AMR by purple, and EUR by calypso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g2c6ff5809cd_0_5"/>
          <p:cNvSpPr txBox="1"/>
          <p:nvPr/>
        </p:nvSpPr>
        <p:spPr>
          <a:xfrm>
            <a:off x="2584043" y="3551888"/>
            <a:ext cx="510600" cy="2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AFR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g2c6ff5809cd_0_5"/>
          <p:cNvSpPr txBox="1"/>
          <p:nvPr/>
        </p:nvSpPr>
        <p:spPr>
          <a:xfrm>
            <a:off x="7322267" y="3502200"/>
            <a:ext cx="510600" cy="2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AAC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g2c6ff5809cd_0_5"/>
          <p:cNvSpPr txBox="1"/>
          <p:nvPr/>
        </p:nvSpPr>
        <p:spPr>
          <a:xfrm>
            <a:off x="2584039" y="229025"/>
            <a:ext cx="51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EUR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g2c6ff5809cd_0_5"/>
          <p:cNvSpPr txBox="1"/>
          <p:nvPr/>
        </p:nvSpPr>
        <p:spPr>
          <a:xfrm>
            <a:off x="7322264" y="283025"/>
            <a:ext cx="510600" cy="2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AJ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9" name="Google Shape;159;g2c6ff5809cd_0_5"/>
          <p:cNvPicPr preferRelativeResize="0"/>
          <p:nvPr/>
        </p:nvPicPr>
        <p:blipFill rotWithShape="1">
          <a:blip r:embed="rId3">
            <a:alphaModFix/>
          </a:blip>
          <a:srcRect b="0" l="0" r="11793" t="6707"/>
          <a:stretch/>
        </p:blipFill>
        <p:spPr>
          <a:xfrm>
            <a:off x="10403675" y="5076000"/>
            <a:ext cx="780650" cy="1144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g2c6ff5809cd_0_5"/>
          <p:cNvPicPr preferRelativeResize="0"/>
          <p:nvPr/>
        </p:nvPicPr>
        <p:blipFill rotWithShape="1">
          <a:blip r:embed="rId4">
            <a:alphaModFix/>
          </a:blip>
          <a:srcRect b="0" l="0" r="11150" t="0"/>
          <a:stretch/>
        </p:blipFill>
        <p:spPr>
          <a:xfrm>
            <a:off x="927225" y="631925"/>
            <a:ext cx="3824251" cy="2689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g2c6ff5809cd_0_5"/>
          <p:cNvPicPr preferRelativeResize="0"/>
          <p:nvPr/>
        </p:nvPicPr>
        <p:blipFill rotWithShape="1">
          <a:blip r:embed="rId5">
            <a:alphaModFix/>
          </a:blip>
          <a:srcRect b="0" l="0" r="11054" t="0"/>
          <a:stretch/>
        </p:blipFill>
        <p:spPr>
          <a:xfrm>
            <a:off x="5665450" y="633325"/>
            <a:ext cx="3824251" cy="26871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g2c6ff5809cd_0_5"/>
          <p:cNvPicPr preferRelativeResize="0"/>
          <p:nvPr/>
        </p:nvPicPr>
        <p:blipFill rotWithShape="1">
          <a:blip r:embed="rId6">
            <a:alphaModFix/>
          </a:blip>
          <a:srcRect b="0" l="0" r="11768" t="0"/>
          <a:stretch/>
        </p:blipFill>
        <p:spPr>
          <a:xfrm>
            <a:off x="927225" y="3889888"/>
            <a:ext cx="3824251" cy="2709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g2c6ff5809cd_0_5"/>
          <p:cNvPicPr preferRelativeResize="0"/>
          <p:nvPr/>
        </p:nvPicPr>
        <p:blipFill rotWithShape="1">
          <a:blip r:embed="rId7">
            <a:alphaModFix/>
          </a:blip>
          <a:srcRect b="0" l="0" r="11768" t="0"/>
          <a:stretch/>
        </p:blipFill>
        <p:spPr>
          <a:xfrm>
            <a:off x="5665450" y="3844100"/>
            <a:ext cx="3824251" cy="27091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c128b78249_0_43"/>
          <p:cNvSpPr txBox="1"/>
          <p:nvPr/>
        </p:nvSpPr>
        <p:spPr>
          <a:xfrm>
            <a:off x="9798225" y="1891713"/>
            <a:ext cx="605700" cy="2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AMR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g2c128b78249_0_43"/>
          <p:cNvSpPr txBox="1"/>
          <p:nvPr/>
        </p:nvSpPr>
        <p:spPr>
          <a:xfrm>
            <a:off x="1757187" y="1891713"/>
            <a:ext cx="622200" cy="2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CAS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g2c128b78249_0_43"/>
          <p:cNvSpPr txBox="1"/>
          <p:nvPr/>
        </p:nvSpPr>
        <p:spPr>
          <a:xfrm>
            <a:off x="5770513" y="1891713"/>
            <a:ext cx="605700" cy="2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EAS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1" name="Google Shape;171;g2c128b78249_0_43"/>
          <p:cNvPicPr preferRelativeResize="0"/>
          <p:nvPr/>
        </p:nvPicPr>
        <p:blipFill rotWithShape="1">
          <a:blip r:embed="rId3">
            <a:alphaModFix/>
          </a:blip>
          <a:srcRect b="0" l="0" r="11793" t="6707"/>
          <a:stretch/>
        </p:blipFill>
        <p:spPr>
          <a:xfrm>
            <a:off x="10927825" y="5684088"/>
            <a:ext cx="622200" cy="912575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g2c128b78249_0_43"/>
          <p:cNvSpPr txBox="1"/>
          <p:nvPr/>
        </p:nvSpPr>
        <p:spPr>
          <a:xfrm>
            <a:off x="214525" y="5647775"/>
            <a:ext cx="106287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1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Supplementary Figure 4b</a:t>
            </a: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b="1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Density plots comparison for each population. </a:t>
            </a: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Density plots comparing disease probabilities for each target data using four distinct summary statistics. Each panel represents a comparison of individual-level data. From left to right, the panels depict data from CAS, EAS, and EUR populations. The Y-axis represents density, while the X-axis denotes disease probability. Each distribution curve is color-coded: AAC is represented by pink, EAS by light green, AMR by purple, and EUR by calypso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3" name="Google Shape;173;g2c128b78249_0_43"/>
          <p:cNvPicPr preferRelativeResize="0"/>
          <p:nvPr/>
        </p:nvPicPr>
        <p:blipFill rotWithShape="1">
          <a:blip r:embed="rId4">
            <a:alphaModFix/>
          </a:blip>
          <a:srcRect b="0" l="0" r="11761" t="0"/>
          <a:stretch/>
        </p:blipFill>
        <p:spPr>
          <a:xfrm>
            <a:off x="146225" y="2183913"/>
            <a:ext cx="3844127" cy="2722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g2c128b78249_0_43"/>
          <p:cNvPicPr preferRelativeResize="0"/>
          <p:nvPr/>
        </p:nvPicPr>
        <p:blipFill rotWithShape="1">
          <a:blip r:embed="rId5">
            <a:alphaModFix/>
          </a:blip>
          <a:srcRect b="0" l="0" r="11761" t="0"/>
          <a:stretch/>
        </p:blipFill>
        <p:spPr>
          <a:xfrm>
            <a:off x="4151312" y="2213725"/>
            <a:ext cx="3844111" cy="2722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g2c128b78249_0_43"/>
          <p:cNvPicPr preferRelativeResize="0"/>
          <p:nvPr/>
        </p:nvPicPr>
        <p:blipFill rotWithShape="1">
          <a:blip r:embed="rId6">
            <a:alphaModFix/>
          </a:blip>
          <a:srcRect b="0" l="0" r="12633" t="0"/>
          <a:stretch/>
        </p:blipFill>
        <p:spPr>
          <a:xfrm>
            <a:off x="8156377" y="2183913"/>
            <a:ext cx="3889398" cy="2782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6b58638672_0_29"/>
          <p:cNvSpPr txBox="1"/>
          <p:nvPr/>
        </p:nvSpPr>
        <p:spPr>
          <a:xfrm>
            <a:off x="10119525" y="870575"/>
            <a:ext cx="1971600" cy="17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extLst>
                  <a:ext uri="http://customooxmlschemas.google.com/">
                    <go:slidesCustomData xmlns:go="http://customooxmlschemas.google.com/" textRoundtripDataId="8"/>
                  </a:ext>
                </a:extLst>
              </a:rPr>
              <a:t>Supplementary Figure 5a</a:t>
            </a: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extLst>
                  <a:ext uri="http://customooxmlschemas.google.com/">
                    <go:slidesCustomData xmlns:go="http://customooxmlschemas.google.com/" textRoundtripDataId="9"/>
                  </a:ext>
                </a:extLst>
              </a:rPr>
              <a:t>: Multi-ancestry PRS bar plot representing an assessment of the PRS model's performance by p-value thresholding. </a:t>
            </a: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extLst>
                  <a:ext uri="http://customooxmlschemas.google.com/">
                    <go:slidesCustomData xmlns:go="http://customooxmlschemas.google.com/" textRoundtripDataId="10"/>
                  </a:ext>
                </a:extLst>
              </a:rPr>
              <a:t>The PRS Model Fit R^2 is plotted on the Y axis against the P-value Threshold on the X axis. 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g26b58638672_0_29"/>
          <p:cNvSpPr txBox="1"/>
          <p:nvPr/>
        </p:nvSpPr>
        <p:spPr>
          <a:xfrm>
            <a:off x="7634067" y="3551900"/>
            <a:ext cx="510600" cy="2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AAC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g26b58638672_0_29"/>
          <p:cNvSpPr txBox="1"/>
          <p:nvPr/>
        </p:nvSpPr>
        <p:spPr>
          <a:xfrm>
            <a:off x="2849989" y="55750"/>
            <a:ext cx="51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EUR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g26b58638672_0_29"/>
          <p:cNvSpPr txBox="1"/>
          <p:nvPr/>
        </p:nvSpPr>
        <p:spPr>
          <a:xfrm>
            <a:off x="7544414" y="109750"/>
            <a:ext cx="510600" cy="2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AJ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4" name="Google Shape;184;g26b58638672_0_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59898" y="401950"/>
            <a:ext cx="2997550" cy="2997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g26b58638672_0_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00950" y="401950"/>
            <a:ext cx="2997550" cy="2997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g26b58638672_0_2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606525" y="3708050"/>
            <a:ext cx="2997550" cy="2997550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g26b58638672_0_29"/>
          <p:cNvSpPr txBox="1"/>
          <p:nvPr/>
        </p:nvSpPr>
        <p:spPr>
          <a:xfrm>
            <a:off x="2849993" y="3551888"/>
            <a:ext cx="510600" cy="2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AFR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8" name="Google Shape;188;g26b58638672_0_2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526775" y="3980400"/>
            <a:ext cx="2725192" cy="27251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6b58638672_0_41"/>
          <p:cNvSpPr txBox="1"/>
          <p:nvPr/>
        </p:nvSpPr>
        <p:spPr>
          <a:xfrm>
            <a:off x="10026025" y="1701475"/>
            <a:ext cx="605700" cy="2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AMR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g26b58638672_0_41"/>
          <p:cNvSpPr txBox="1"/>
          <p:nvPr/>
        </p:nvSpPr>
        <p:spPr>
          <a:xfrm>
            <a:off x="1772337" y="1701475"/>
            <a:ext cx="622200" cy="2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CAS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g26b58638672_0_41"/>
          <p:cNvSpPr txBox="1"/>
          <p:nvPr/>
        </p:nvSpPr>
        <p:spPr>
          <a:xfrm>
            <a:off x="5793151" y="1701475"/>
            <a:ext cx="605700" cy="2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EAS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Google Shape;196;g26b58638672_0_41"/>
          <p:cNvSpPr txBox="1"/>
          <p:nvPr/>
        </p:nvSpPr>
        <p:spPr>
          <a:xfrm>
            <a:off x="214525" y="5647775"/>
            <a:ext cx="1062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Supplementary Figure 5b</a:t>
            </a: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extLst>
                  <a:ext uri="http://customooxmlschemas.google.com/">
                    <go:slidesCustomData xmlns:go="http://customooxmlschemas.google.com/" textRoundtripDataId="11"/>
                  </a:ext>
                </a:extLst>
              </a:rPr>
              <a:t>Multi-ancestry PRS bar plot representing an assessment of the PRS model's performance by p-value thresholding. </a:t>
            </a: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extLst>
                  <a:ext uri="http://customooxmlschemas.google.com/">
                    <go:slidesCustomData xmlns:go="http://customooxmlschemas.google.com/" textRoundtripDataId="12"/>
                  </a:ext>
                </a:extLst>
              </a:rPr>
              <a:t>The PRS Model Fit R^2 is plotted on the Y axis against the P-value Threshold on the X axis. </a:t>
            </a:r>
            <a:endParaRPr b="1"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7" name="Google Shape;197;g26b58638672_0_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63649" y="2197650"/>
            <a:ext cx="3227448" cy="32274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g26b58638672_0_4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7125" y="2197650"/>
            <a:ext cx="3064673" cy="30646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g26b58638672_0_4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598025" y="2116263"/>
            <a:ext cx="3227448" cy="3227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2023-06-05T16:48:07Z</dcterms:created>
  <dc:creator>Arinola Sanyaolu</dc:creator>
</cp:coreProperties>
</file>